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7" r:id="rId5"/>
    <p:sldId id="260" r:id="rId6"/>
    <p:sldId id="261" r:id="rId7"/>
    <p:sldId id="262" r:id="rId8"/>
    <p:sldId id="263" r:id="rId9"/>
    <p:sldId id="270" r:id="rId10"/>
    <p:sldId id="268" r:id="rId11"/>
    <p:sldId id="27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E4B59-0986-4D04-9DEF-C63DEE93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C68703-615F-4B60-B009-9AE488B33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FFE1AC-C26B-442B-8B03-47E77FB33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9AEEE7-DBEA-420A-AAF7-2574FF2C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4BBC2-9066-44AF-9C62-4AFDF454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51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3A09D-1061-4C7E-A351-C6F438F5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7EDCB3-F847-4446-9BA5-20FC88E99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7DA205-A196-4739-98CD-F69F6888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C61B1-F39B-45D6-B79B-698CA334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B357CC-6D1F-44E0-9B65-3FC156EB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386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D81971-3F31-4767-89B4-92BF98E9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6FC2DD-BA61-4897-9CE5-40C47820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4F7562-098F-40BF-B2AA-FC52F3CC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320C5-76B8-4E2C-932A-4420C3E0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95014D-74EF-4305-9505-087778DB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722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2FF19-895B-4D26-8814-F5A3CC79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0BA2A-0ACA-4C0A-BF45-A1DF6712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901D2F-5DD9-43ED-96CB-71AE5FE8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E0E2E-F011-47CF-B974-1AD85A66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71AD9D-8783-4F09-B8E7-0A169635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447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D88D6-D210-46D0-8198-7AECEBB9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762F1-3385-4566-9A0B-9738479A6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61AC9-6066-4764-8867-5E84D383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CFA4BE-8BCA-4567-8A62-F9D8A4AF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A1941-C9F7-4AD7-B048-CAAFE86C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407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0DADF7-529D-45C7-BFBA-FCFFA7BA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D5C31-949E-4570-A1CA-0DF4D6684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7FBF9E-22F4-43BF-8587-114602651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88A06C-D58D-406A-AC97-300BA9C9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A55829-4872-4F4A-A22E-C19F15FC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98FA76-C82C-4896-8DE2-E9FFF765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637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18243-2D50-4840-885A-B4A72DD8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9A600F-07F0-48BD-A412-B63032E08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58BEFB-93F6-483E-A39E-5F5962804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635B9A-2A71-46D2-A9A8-0A1F288A7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005087-4478-4B23-9004-CBF7A6846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E2D2C4-3BD4-45F6-A240-53930D900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411E5-D01E-4341-B2B5-8747B013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F90B93-16F6-4F98-8044-E51B5E31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902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F0158-5976-4002-862F-551E1CF6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B3716B-7C7D-426E-8563-7AB06A89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966C3C-BB1F-4ADF-A4E5-D732ABE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6AC8E1-4FA5-4CE3-8BE5-EDF1F86C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91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1245E0-077F-4DB1-9DAF-25073CAD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A0AFDF-80F8-4D82-8194-4914595E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AA165A-0B0E-4835-9CB4-16770322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211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7E5C1-3070-4CD6-A203-E827623A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D045B-2BCD-432D-B047-7D6B3E886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5710EE-02C9-4F56-B14C-7E9F88D78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463AD0-21A7-4E83-B6DF-650F43D3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91DFB5-3AA8-4467-BE8E-DCF6C760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0F1E3E-D734-4CA7-AE3F-91D06D62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720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0EBDF-A25D-4488-9CA6-11293160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F9FF864-C687-4DAD-A7FF-B59D887EC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7F4C82-6332-41FC-9D14-42025B820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B0D81C-C410-4CB0-8217-CD1FED16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CA71FC-EF8D-4EE2-BCEF-9E60D7C8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CB27AC-CDD1-40EC-8C0D-71E74641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08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235A29-8974-4914-877A-9ED27479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407C93-B0D0-404C-9C25-BEC0860F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E15646-5944-4410-893B-1949805C7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ABFF2-C225-4A5C-9F3C-15DB7706794B}" type="datetimeFigureOut">
              <a:rPr lang="de-CH" smtClean="0"/>
              <a:t>18.03.2019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721857-BE14-4170-ABA3-686675521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0CAA34-F620-4350-A8D2-61A4D47DA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2B499-91A9-4348-8017-B7A0127E74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06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de.wikipedia.org/wiki/Altes_%C3%84gypten" TargetMode="External"/><Relationship Id="rId7" Type="http://schemas.openxmlformats.org/officeDocument/2006/relationships/hyperlink" Target="https://de.wikipedia.org/wiki/%C3%84gyptisches_Totenbuch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commons.wikimedia.org/wiki/File:Pyramide_khephren.jpg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vionabrennastellanews.blogspot.com/2016/01/lustige-spruche-danke-fur-die-einladung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rechtsanwalt-schwenke.de/communities-recht-slidecast-zum-community-camp-berlin-2009-ccb0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schwarz-schwarzer-hintergrund-596818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pixabay.com/de/%C3%A4gypten-sphinx-%C3%A4gypter-gizeh-479/" TargetMode="External"/><Relationship Id="rId7" Type="http://schemas.openxmlformats.org/officeDocument/2006/relationships/hyperlink" Target="https://lt.wikipedia.org/wiki/Vaizdas:Abu_Simbel_Egypt_1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pixabay.com/de/%C3%A4gypten-flagge-nationalen-26909/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iha.com.de/ferienwohnungen-haus-agypten/2MJ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s://www.bpb.de/internationales/afrika/arabischer-fruehling/52392/aegypten" TargetMode="External"/><Relationship Id="rId7" Type="http://schemas.openxmlformats.org/officeDocument/2006/relationships/hyperlink" Target="http://ichnunwieder.blogspot.com/2013/08/update-agypten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e.wiktionary.org/wiki/%C3%84gypten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rokko_W%C3%BCste_02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de.wikipedia.org/wiki/Pyramide_(Bauwerk)" TargetMode="External"/><Relationship Id="rId7" Type="http://schemas.openxmlformats.org/officeDocument/2006/relationships/hyperlink" Target="https://simple.wikipedia.org/wiki/Pyrami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de.wikipedia.org/wiki/Knickpyramide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tecturalmoleskine.blogspot.com/2014/09/the-pyramid-and-complex-of-djoser-in.html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Pyramid_of_Djoser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a.com.de/wochenend-specials-naher-osten/t,: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www.seos-project.eu/modules/heritage-conservation/heritage-conservation-c01-p01.de.html" TargetMode="Externa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Snofru" TargetMode="External"/><Relationship Id="rId3" Type="http://schemas.openxmlformats.org/officeDocument/2006/relationships/hyperlink" Target="http://pl.wikipedia.org/wiki/Piramida_%C5%81amana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Knickpyramide" TargetMode="External"/><Relationship Id="rId5" Type="http://schemas.openxmlformats.org/officeDocument/2006/relationships/hyperlink" Target="https://hr.wikipedia.org/wiki/Savijena_piramida" TargetMode="Externa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plx.de/page/8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7BAB3-4832-453C-A379-6680FFD3C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de-CH" sz="4800" dirty="0">
                <a:solidFill>
                  <a:srgbClr val="FFFF00"/>
                </a:solidFill>
              </a:rPr>
              <a:t>Das alte Ägypten</a:t>
            </a:r>
            <a:br>
              <a:rPr lang="de-CH" sz="4800" dirty="0">
                <a:solidFill>
                  <a:srgbClr val="FFFF00"/>
                </a:solidFill>
              </a:rPr>
            </a:br>
            <a:r>
              <a:rPr lang="de-CH" sz="2200" dirty="0">
                <a:solidFill>
                  <a:srgbClr val="FFFF00"/>
                </a:solidFill>
              </a:rPr>
              <a:t>Der erste Teil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8CB92F-8C5E-41DE-9860-B9AD3220C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de-CH" sz="1900" dirty="0">
                <a:solidFill>
                  <a:srgbClr val="FFFF00"/>
                </a:solidFill>
              </a:rPr>
              <a:t>Das Land der Pharaonen </a:t>
            </a:r>
          </a:p>
          <a:p>
            <a:pPr algn="l"/>
            <a:r>
              <a:rPr lang="de-CH" sz="1900" dirty="0">
                <a:solidFill>
                  <a:srgbClr val="FFFF00"/>
                </a:solidFill>
              </a:rPr>
              <a:t>und Pyramiden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55BF83-7D7F-46FA-823D-FF0EB7654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374" r="8042"/>
          <a:stretch/>
        </p:blipFill>
        <p:spPr>
          <a:xfrm>
            <a:off x="20" y="413156"/>
            <a:ext cx="393342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74D47F-1019-4457-9D3A-C4063D14F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203" r="1565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27CACE-ECC8-499F-8243-CE706EBDF1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1458" r="27242" b="1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257B049-38F7-43DF-BED5-640AF6B708FF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 dirty="0">
                <a:solidFill>
                  <a:srgbClr val="FFFFFF"/>
                </a:solidFill>
              </a:rPr>
              <a:t>"</a:t>
            </a:r>
            <a:r>
              <a:rPr lang="de-CH" sz="700" dirty="0">
                <a:solidFill>
                  <a:srgbClr val="FFFFFF"/>
                </a:solidFill>
                <a:hlinkClick r:id="rId5" tooltip="https://commons.wikimedia.org/wiki/File:Pyramide_khephren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 dirty="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 dirty="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9E953A-D5E3-45DA-B90B-9E10473C4056}"/>
              </a:ext>
            </a:extLst>
          </p:cNvPr>
          <p:cNvSpPr txBox="1"/>
          <p:nvPr/>
        </p:nvSpPr>
        <p:spPr>
          <a:xfrm>
            <a:off x="6888749" y="6870700"/>
            <a:ext cx="26452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 dirty="0">
                <a:solidFill>
                  <a:srgbClr val="FFFFFF"/>
                </a:solidFill>
              </a:rPr>
              <a:t>"</a:t>
            </a:r>
            <a:r>
              <a:rPr lang="de-CH" sz="700" dirty="0">
                <a:solidFill>
                  <a:srgbClr val="FFFFFF"/>
                </a:solidFill>
                <a:hlinkClick r:id="rId3" tooltip="https://de.wikipedia.org/wiki/Altes_%C3%84gypt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 dirty="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 dirty="0">
              <a:solidFill>
                <a:srgbClr val="FFFFFF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1183C6-D214-4F29-8639-512B92380549}"/>
              </a:ext>
            </a:extLst>
          </p:cNvPr>
          <p:cNvSpPr txBox="1"/>
          <p:nvPr/>
        </p:nvSpPr>
        <p:spPr>
          <a:xfrm>
            <a:off x="4230774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 dirty="0">
                <a:solidFill>
                  <a:srgbClr val="FFFFFF"/>
                </a:solidFill>
              </a:rPr>
              <a:t>"</a:t>
            </a:r>
            <a:r>
              <a:rPr lang="de-CH" sz="700" dirty="0">
                <a:solidFill>
                  <a:srgbClr val="FFFFFF"/>
                </a:solidFill>
                <a:hlinkClick r:id="rId7" tooltip="https://de.wikipedia.org/wiki/%C3%84gyptisches_Totenbu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 dirty="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1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A06367-0090-41D8-8A2F-A452367C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Danke</a:t>
            </a:r>
            <a:r>
              <a:rPr lang="en-US" sz="6000" u="sng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u="sng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fürs</a:t>
            </a:r>
            <a:r>
              <a:rPr lang="en-US" sz="6000" u="sng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u="sng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zuhören</a:t>
            </a:r>
            <a:r>
              <a:rPr lang="en-US" sz="6000" u="sng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!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46985-E346-4A47-AD6B-BB638AE3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Ich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hoffe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ihr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habt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was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gelernt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2000" kern="1200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C458B7-B97E-4623-A716-3308DB072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FC44E8-CE74-43C9-AACA-0393B709A5CB}"/>
              </a:ext>
            </a:extLst>
          </p:cNvPr>
          <p:cNvSpPr txBox="1"/>
          <p:nvPr/>
        </p:nvSpPr>
        <p:spPr>
          <a:xfrm>
            <a:off x="9413675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://rechtsanwalt-schwenke.de/communities-recht-slidecast-zum-community-camp-berlin-2009-ccb0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1E6E7-686E-4E2F-AEF0-900B087F2DA9}"/>
              </a:ext>
            </a:extLst>
          </p:cNvPr>
          <p:cNvSpPr txBox="1"/>
          <p:nvPr/>
        </p:nvSpPr>
        <p:spPr>
          <a:xfrm>
            <a:off x="6875925" y="6870700"/>
            <a:ext cx="252505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://vionabrennastellanews.blogspot.com/2016/01/lustige-spruche-danke-fur-die-einladun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4319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BD141A2-43CC-42D0-B6B8-3724D1D36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386" b="146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F2F86-C9CA-4C8F-B897-9E0C42C9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-1343025"/>
            <a:ext cx="4624342" cy="4215007"/>
          </a:xfrm>
        </p:spPr>
        <p:txBody>
          <a:bodyPr>
            <a:normAutofit/>
          </a:bodyPr>
          <a:lstStyle/>
          <a:p>
            <a:r>
              <a:rPr lang="de-CH" u="sng" dirty="0" err="1">
                <a:solidFill>
                  <a:srgbClr val="FFFF00"/>
                </a:solidFill>
              </a:rPr>
              <a:t>Inhaltsverzeichniss</a:t>
            </a:r>
            <a:endParaRPr lang="de-CH" u="sng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E6C9C68-BAFF-4DFC-92F4-E9B7DFC8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99" r="4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14FE17-C660-491F-847F-596A353D1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343025"/>
            <a:ext cx="4558309" cy="4710641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CH" sz="2000" dirty="0">
                <a:solidFill>
                  <a:srgbClr val="FFFF00"/>
                </a:solidFill>
              </a:rPr>
              <a:t>Ägypten: Über das Land selbst</a:t>
            </a:r>
          </a:p>
          <a:p>
            <a:pPr marL="514350" indent="-514350">
              <a:buFont typeface="+mj-lt"/>
              <a:buAutoNum type="arabicPeriod"/>
            </a:pPr>
            <a:r>
              <a:rPr lang="de-CH" sz="2000" dirty="0">
                <a:solidFill>
                  <a:srgbClr val="FFFF00"/>
                </a:solidFill>
              </a:rPr>
              <a:t>Der Beginn: Der Anfang von der Weltkultur</a:t>
            </a:r>
          </a:p>
          <a:p>
            <a:pPr marL="514350" indent="-514350">
              <a:buFont typeface="+mj-lt"/>
              <a:buAutoNum type="arabicPeriod"/>
            </a:pPr>
            <a:r>
              <a:rPr lang="de-CH" sz="2000" dirty="0">
                <a:solidFill>
                  <a:srgbClr val="FFFF00"/>
                </a:solidFill>
              </a:rPr>
              <a:t>Die Pyramiden: Die Kolosse in der Wüste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a)      </a:t>
            </a:r>
            <a:r>
              <a:rPr lang="de-CH" sz="2000" dirty="0" err="1">
                <a:solidFill>
                  <a:srgbClr val="FFFF00"/>
                </a:solidFill>
              </a:rPr>
              <a:t>Djosers</a:t>
            </a:r>
            <a:r>
              <a:rPr lang="de-CH" sz="2000" dirty="0">
                <a:solidFill>
                  <a:srgbClr val="FFFF00"/>
                </a:solidFill>
              </a:rPr>
              <a:t> Stufenpyramide: Die erste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          Pyramide überhaupt 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b)      Die Cheops-Pyramide: Die grösste     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           Pyramide überhaupt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c)      Die Pyramide mit dem Knick: Ein</a:t>
            </a:r>
          </a:p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           Baufehler?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8FCDAE-8070-4B94-8FE6-4523A6F77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954" r="17295" b="-2"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5B5418-08BB-468A-BFE4-C016DE36FA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820" r="15582" b="4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85C7DBF-C235-4D66-8EB3-CA474D1550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12552" b="-2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790467-2140-46AF-9A6E-DD9296A1ECB1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7" tooltip="https://lt.wikipedia.org/wiki/Vaizdas:Abu_Simbel_Egypt_1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252AB14-3516-48EE-808B-9751FD12D835}"/>
              </a:ext>
            </a:extLst>
          </p:cNvPr>
          <p:cNvSpPr txBox="1"/>
          <p:nvPr/>
        </p:nvSpPr>
        <p:spPr>
          <a:xfrm>
            <a:off x="6755700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9" tooltip="https://www.iha.com.de/ferienwohnungen-haus-agypten/2MJ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11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8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5A000-71E9-4860-8C1E-3AC78C7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271" y="3794336"/>
            <a:ext cx="5242259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u="sng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Ägypten</a:t>
            </a:r>
            <a:r>
              <a:rPr lang="en-US" sz="5400" u="sng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u="sng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400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Über</a:t>
            </a: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das Land </a:t>
            </a:r>
            <a:r>
              <a:rPr lang="en-US" sz="2400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selbst</a:t>
            </a: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E3FF99-0E21-49E5-A5DD-7C2FE41F3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924" r="3" b="3"/>
          <a:stretch/>
        </p:blipFill>
        <p:spPr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CEAD6B-41A2-4C58-8CBB-3AF610FC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056" r="3" b="4226"/>
          <a:stretch/>
        </p:blipFill>
        <p:spPr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B19214-4136-4DAF-8309-78899AA5381D}"/>
              </a:ext>
            </a:extLst>
          </p:cNvPr>
          <p:cNvSpPr txBox="1"/>
          <p:nvPr/>
        </p:nvSpPr>
        <p:spPr>
          <a:xfrm>
            <a:off x="9546724" y="6870700"/>
            <a:ext cx="26452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de.wiktionary.org/wiki/%C3%84gypt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36612B-4E01-419B-9DEA-7E52D15D2C78}"/>
              </a:ext>
            </a:extLst>
          </p:cNvPr>
          <p:cNvSpPr txBox="1"/>
          <p:nvPr/>
        </p:nvSpPr>
        <p:spPr>
          <a:xfrm>
            <a:off x="6755699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7" tooltip="http://ichnunwieder.blogspot.com/2013/08/update-agypte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0EB416-616A-49AF-BCAB-DC2ED10293F0}"/>
              </a:ext>
            </a:extLst>
          </p:cNvPr>
          <p:cNvSpPr txBox="1"/>
          <p:nvPr/>
        </p:nvSpPr>
        <p:spPr>
          <a:xfrm>
            <a:off x="3945438" y="6870700"/>
            <a:ext cx="27975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www.bpb.de/internationales/afrika/arabischer-fruehling/52392/aegypt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9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7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DD68F1-DCCB-4EC7-9F52-B5113CB4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Der </a:t>
            </a:r>
            <a:r>
              <a:rPr lang="en-US" sz="48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Beginn</a:t>
            </a:r>
            <a:endParaRPr lang="en-US" sz="48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5C551-90FD-4268-BF1D-34700EA4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Alles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begann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vor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rund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6000 Jahren, in der </a:t>
            </a:r>
            <a:r>
              <a:rPr lang="en-US" sz="2000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Wüste</a:t>
            </a:r>
            <a:r>
              <a:rPr lang="en-US" sz="200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Sahara…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C9878A9-F8CD-4AFE-9972-B45108B1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8BD86F-B99F-4F2E-92B1-CD5FDB6274AD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commons.wikimedia.org/wiki/File:Marokko_W%C3%BCste_02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04216-8FC5-4A73-AAEC-219D4DA7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CH" sz="4000" u="sng" dirty="0">
                <a:solidFill>
                  <a:srgbClr val="FFFF00"/>
                </a:solidFill>
              </a:rPr>
              <a:t>Die Pyramiden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7A3598-022A-4600-A17A-C8C65161B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97" r="10794" b="-1"/>
          <a:stretch/>
        </p:blipFill>
        <p:spPr>
          <a:xfrm>
            <a:off x="20" y="-14058"/>
            <a:ext cx="2917436" cy="34077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6D8AAB1-0B5F-4AC5-9AEE-84F96C5B4A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26" r="18764" b="-2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C600E00-4130-4A90-AD16-B048E1BC2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3875" r="1" b="9802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6AD26-BB14-46C1-A89C-E0AA2E00A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Die riesigen Grabmäler der alten Ägypter</a:t>
            </a:r>
          </a:p>
          <a:p>
            <a:pPr marL="0" indent="0">
              <a:buNone/>
            </a:pPr>
            <a:endParaRPr lang="de-CH" sz="2000" dirty="0">
              <a:solidFill>
                <a:srgbClr val="FFFF00"/>
              </a:solidFill>
            </a:endParaRPr>
          </a:p>
          <a:p>
            <a:r>
              <a:rPr lang="de-CH" sz="2000" dirty="0" err="1">
                <a:solidFill>
                  <a:srgbClr val="FFFF00"/>
                </a:solidFill>
              </a:rPr>
              <a:t>Djosers</a:t>
            </a:r>
            <a:r>
              <a:rPr lang="de-CH" sz="2000" dirty="0">
                <a:solidFill>
                  <a:srgbClr val="FFFF00"/>
                </a:solidFill>
              </a:rPr>
              <a:t> Stufenpyramide</a:t>
            </a:r>
          </a:p>
          <a:p>
            <a:r>
              <a:rPr lang="de-CH" sz="2000" dirty="0">
                <a:solidFill>
                  <a:srgbClr val="FFFF00"/>
                </a:solidFill>
              </a:rPr>
              <a:t>Die Cheops-Pyramide</a:t>
            </a:r>
          </a:p>
          <a:p>
            <a:r>
              <a:rPr lang="de-CH" sz="2000" dirty="0">
                <a:solidFill>
                  <a:srgbClr val="FFFF00"/>
                </a:solidFill>
              </a:rPr>
              <a:t>Die Knickpyramide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B7FAE1-E680-48B9-BA2A-9ED73DD0C597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de.wikipedia.org/wiki/Pyramide_(Bauwer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D56ADD-76B0-45EB-8158-0536EF83DB05}"/>
              </a:ext>
            </a:extLst>
          </p:cNvPr>
          <p:cNvSpPr txBox="1"/>
          <p:nvPr/>
        </p:nvSpPr>
        <p:spPr>
          <a:xfrm>
            <a:off x="6888750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de.wikipedia.org/wiki/Knickpyram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745314-9501-4441-8A15-987406A99A3A}"/>
              </a:ext>
            </a:extLst>
          </p:cNvPr>
          <p:cNvSpPr txBox="1"/>
          <p:nvPr/>
        </p:nvSpPr>
        <p:spPr>
          <a:xfrm>
            <a:off x="423077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7" tooltip="https://simple.wikipedia.org/wiki/Pyram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9C10A7-76C5-4B04-90D6-F5EF39F48723}"/>
              </a:ext>
            </a:extLst>
          </p:cNvPr>
          <p:cNvSpPr txBox="1"/>
          <p:nvPr/>
        </p:nvSpPr>
        <p:spPr>
          <a:xfrm>
            <a:off x="1572800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7" tooltip="https://simple.wikipedia.org/wiki/Pyram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B4EB24-EA88-42CB-B44F-4EF8052D5864}"/>
              </a:ext>
            </a:extLst>
          </p:cNvPr>
          <p:cNvSpPr txBox="1"/>
          <p:nvPr/>
        </p:nvSpPr>
        <p:spPr>
          <a:xfrm>
            <a:off x="9546725" y="7083455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de.wikipedia.org/wiki/Pyramide_(Bauwer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5C9034E-C626-41DD-B452-7FD599A65547}"/>
              </a:ext>
            </a:extLst>
          </p:cNvPr>
          <p:cNvSpPr txBox="1"/>
          <p:nvPr/>
        </p:nvSpPr>
        <p:spPr>
          <a:xfrm>
            <a:off x="6888750" y="7083455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7" tooltip="https://simple.wikipedia.org/wiki/Pyram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35A1C8-C7FC-482F-9386-C4029FB10EF0}"/>
              </a:ext>
            </a:extLst>
          </p:cNvPr>
          <p:cNvSpPr txBox="1"/>
          <p:nvPr/>
        </p:nvSpPr>
        <p:spPr>
          <a:xfrm>
            <a:off x="4230775" y="7083455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de.wikipedia.org/wiki/Knickpyram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6DB686-8910-4531-892B-3C4F21157FE9}"/>
              </a:ext>
            </a:extLst>
          </p:cNvPr>
          <p:cNvSpPr txBox="1"/>
          <p:nvPr/>
        </p:nvSpPr>
        <p:spPr>
          <a:xfrm>
            <a:off x="1572799" y="7083455"/>
            <a:ext cx="26452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de.wikipedia.org/wiki/Pyramide_(Bauwer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DF8A5-B3B4-4B0C-AF9F-5C55FE90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829150"/>
            <a:ext cx="11139854" cy="1143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00"/>
                </a:solidFill>
              </a:rPr>
              <a:t>Djosers</a:t>
            </a:r>
            <a:r>
              <a:rPr lang="en-US" sz="5400" dirty="0">
                <a:solidFill>
                  <a:srgbClr val="FFFF00"/>
                </a:solidFill>
              </a:rPr>
              <a:t> </a:t>
            </a:r>
            <a:r>
              <a:rPr lang="en-US" sz="5400" dirty="0" err="1">
                <a:solidFill>
                  <a:srgbClr val="FFFF00"/>
                </a:solidFill>
              </a:rPr>
              <a:t>Stufenpyramide</a:t>
            </a:r>
            <a:br>
              <a:rPr lang="en-US" sz="54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rgbClr val="FFFF00"/>
                </a:solidFill>
              </a:rPr>
              <a:t>die </a:t>
            </a:r>
            <a:r>
              <a:rPr lang="en-US" sz="2000" dirty="0" err="1">
                <a:solidFill>
                  <a:srgbClr val="FFFF00"/>
                </a:solidFill>
              </a:rPr>
              <a:t>erste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Pyramide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überhaupt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92963F5-2808-4A0E-9652-DA121846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FAFEB88-349C-4FEE-8F33-547D5D61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7484C8E-3CBA-4823-8298-D87EDCDD8C7A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en.wikipedia.org/wiki/Pyramid_of_Djo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A32027-1DDB-4536-8A80-ECBBB8A833E5}"/>
              </a:ext>
            </a:extLst>
          </p:cNvPr>
          <p:cNvSpPr txBox="1"/>
          <p:nvPr/>
        </p:nvSpPr>
        <p:spPr>
          <a:xfrm>
            <a:off x="6755700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://architecturalmoleskine.blogspot.com/2014/09/the-pyramid-and-complex-of-djoser-i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95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B5F3175-53FF-4529-9CB9-0CBEC56F2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412" r="18997"/>
          <a:stretch/>
        </p:blipFill>
        <p:spPr>
          <a:xfrm>
            <a:off x="6185051" y="13262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EC35EE-C2EB-4713-BE21-678E3567A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942" r="3414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47BBED-FA61-4E2A-9866-B42B921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de-CH" sz="2800" u="sng" dirty="0">
                <a:solidFill>
                  <a:srgbClr val="FFFF00"/>
                </a:solidFill>
              </a:rPr>
              <a:t>Die Cheops-Pyramide</a:t>
            </a:r>
            <a:br>
              <a:rPr lang="de-CH" sz="2800" dirty="0"/>
            </a:b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99CF2-D8BD-4817-A471-3E20A7E9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703443"/>
            <a:ext cx="4620544" cy="2154307"/>
          </a:xfrm>
        </p:spPr>
        <p:txBody>
          <a:bodyPr>
            <a:normAutofit/>
          </a:bodyPr>
          <a:lstStyle/>
          <a:p>
            <a:r>
              <a:rPr lang="de-CH" sz="1800" dirty="0">
                <a:solidFill>
                  <a:srgbClr val="FFFF00"/>
                </a:solidFill>
              </a:rPr>
              <a:t>Die grösste und </a:t>
            </a:r>
            <a:r>
              <a:rPr lang="de-CH" sz="1800" dirty="0" err="1">
                <a:solidFill>
                  <a:srgbClr val="FFFF00"/>
                </a:solidFill>
              </a:rPr>
              <a:t>warscheinlich</a:t>
            </a:r>
            <a:r>
              <a:rPr lang="de-CH" sz="1800" dirty="0">
                <a:solidFill>
                  <a:srgbClr val="FFFF00"/>
                </a:solidFill>
              </a:rPr>
              <a:t> bekannteste Pyramide von </a:t>
            </a:r>
            <a:r>
              <a:rPr lang="de-CH" sz="1800" dirty="0" err="1">
                <a:solidFill>
                  <a:srgbClr val="FFFF00"/>
                </a:solidFill>
              </a:rPr>
              <a:t>alllen</a:t>
            </a:r>
            <a:r>
              <a:rPr lang="de-CH" sz="1800" dirty="0">
                <a:solidFill>
                  <a:srgbClr val="FFFF00"/>
                </a:solidFill>
              </a:rPr>
              <a:t>.</a:t>
            </a:r>
          </a:p>
          <a:p>
            <a:r>
              <a:rPr lang="de-CH" sz="1800" dirty="0">
                <a:solidFill>
                  <a:srgbClr val="FFFF00"/>
                </a:solidFill>
              </a:rPr>
              <a:t>Das einzige der sieben Weltwunder der Antike, das noch steht</a:t>
            </a:r>
          </a:p>
          <a:p>
            <a:r>
              <a:rPr lang="de-CH" sz="1800" dirty="0">
                <a:solidFill>
                  <a:srgbClr val="FFFF00"/>
                </a:solidFill>
              </a:rPr>
              <a:t>Sie wurde Nur in 20 Jahren erbaut.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4C0B2D-B162-41C1-900B-13A3B0C86277}"/>
              </a:ext>
            </a:extLst>
          </p:cNvPr>
          <p:cNvSpPr txBox="1"/>
          <p:nvPr/>
        </p:nvSpPr>
        <p:spPr>
          <a:xfrm>
            <a:off x="9413675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://www.seos-project.eu/modules/heritage-conservation/heritage-conservation-c01-p01.d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353ECD8-F808-46FA-9BC0-66466EDF22B3}"/>
              </a:ext>
            </a:extLst>
          </p:cNvPr>
          <p:cNvSpPr txBox="1"/>
          <p:nvPr/>
        </p:nvSpPr>
        <p:spPr>
          <a:xfrm>
            <a:off x="6622650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www.iha.com.de/wochenend-specials-naher-osten/t,: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74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3B3CC-7562-4B49-988F-693C3C7E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534" r="1" b="26509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E0B074-EB44-4FBC-A049-18C772DAF7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5272" r="-2" b="24103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33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763FD7-36FF-45C7-9172-E6BB3D0D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u="sng" dirty="0">
                <a:solidFill>
                  <a:srgbClr val="FFFF00"/>
                </a:solidFill>
              </a:rPr>
              <a:t>Snofrus Knickpyramide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F47A48-658C-4197-B58A-49FAACB3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CH" sz="2000" dirty="0">
                <a:solidFill>
                  <a:srgbClr val="FFFF00"/>
                </a:solidFill>
              </a:rPr>
              <a:t>Die </a:t>
            </a:r>
            <a:r>
              <a:rPr lang="de-CH" sz="2000" dirty="0" err="1">
                <a:solidFill>
                  <a:srgbClr val="FFFF00"/>
                </a:solidFill>
              </a:rPr>
              <a:t>warscheinlich</a:t>
            </a:r>
            <a:r>
              <a:rPr lang="de-CH" sz="2000" dirty="0">
                <a:solidFill>
                  <a:srgbClr val="FFFF00"/>
                </a:solidFill>
              </a:rPr>
              <a:t> verrückteste Pyramide überhaupt. </a:t>
            </a:r>
          </a:p>
          <a:p>
            <a:pPr marL="0" indent="0">
              <a:buNone/>
            </a:pPr>
            <a:endParaRPr lang="de-CH" sz="2000" dirty="0">
              <a:solidFill>
                <a:srgbClr val="FFFF00"/>
              </a:solidFill>
            </a:endParaRPr>
          </a:p>
          <a:p>
            <a:r>
              <a:rPr lang="de-CH" sz="2000" dirty="0">
                <a:solidFill>
                  <a:srgbClr val="FFFF00"/>
                </a:solidFill>
              </a:rPr>
              <a:t>Warum wurde sie so gebaut?</a:t>
            </a:r>
          </a:p>
          <a:p>
            <a:r>
              <a:rPr lang="de-CH" sz="2000" dirty="0">
                <a:solidFill>
                  <a:srgbClr val="FFFF00"/>
                </a:solidFill>
              </a:rPr>
              <a:t>Wer hat sie gebaut?</a:t>
            </a:r>
          </a:p>
          <a:p>
            <a:r>
              <a:rPr lang="de-CH" sz="2000" dirty="0">
                <a:solidFill>
                  <a:srgbClr val="FFFF00"/>
                </a:solidFill>
              </a:rPr>
              <a:t>Was hat der Erbauer falsch gemacht?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EE7B11-5A61-465D-A4AC-D6155DC2EED8}"/>
              </a:ext>
            </a:extLst>
          </p:cNvPr>
          <p:cNvSpPr txBox="1"/>
          <p:nvPr/>
        </p:nvSpPr>
        <p:spPr>
          <a:xfrm>
            <a:off x="9546725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6" tooltip="https://de.wikipedia.org/wiki/Knickpyram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2C337F-A00F-4EEC-9E54-989A7C0E9318}"/>
              </a:ext>
            </a:extLst>
          </p:cNvPr>
          <p:cNvSpPr txBox="1"/>
          <p:nvPr/>
        </p:nvSpPr>
        <p:spPr>
          <a:xfrm>
            <a:off x="6888749" y="6870700"/>
            <a:ext cx="26452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8" tooltip="https://de.wikipedia.org/wiki/Snof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1B30D7-C1DF-4CD7-AF6A-EE243510B3BF}"/>
              </a:ext>
            </a:extLst>
          </p:cNvPr>
          <p:cNvSpPr txBox="1"/>
          <p:nvPr/>
        </p:nvSpPr>
        <p:spPr>
          <a:xfrm>
            <a:off x="4230774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8" tooltip="https://de.wikipedia.org/wiki/Snof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0E2279E-CC72-49BE-8F07-023A69C45417}"/>
              </a:ext>
            </a:extLst>
          </p:cNvPr>
          <p:cNvSpPr txBox="1"/>
          <p:nvPr/>
        </p:nvSpPr>
        <p:spPr>
          <a:xfrm>
            <a:off x="1572799" y="6870700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hr.wikipedia.org/wiki/Savijena_pirami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98C916C-981D-4D11-825B-5C15F980C710}"/>
              </a:ext>
            </a:extLst>
          </p:cNvPr>
          <p:cNvSpPr txBox="1"/>
          <p:nvPr/>
        </p:nvSpPr>
        <p:spPr>
          <a:xfrm>
            <a:off x="9546725" y="7083455"/>
            <a:ext cx="26452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://pl.wikipedia.org/wiki/Piramida_%C5%81ama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9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6D2BB6-BE7C-482B-A8C9-640E8F8D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Hat </a:t>
            </a:r>
            <a:r>
              <a:rPr lang="en-US" sz="2600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jemand</a:t>
            </a:r>
            <a:r>
              <a:rPr lang="en-US" sz="2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noch</a:t>
            </a:r>
            <a:r>
              <a:rPr lang="en-US" sz="2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Fragen</a:t>
            </a:r>
            <a:r>
              <a:rPr lang="en-US" sz="26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? </a:t>
            </a:r>
            <a:r>
              <a:rPr lang="en-US" sz="2600" kern="1200" dirty="0">
                <a:solidFill>
                  <a:srgbClr val="FFFF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2600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1600E28-2E36-48A8-A04C-54A98375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8600" y="1549389"/>
            <a:ext cx="7188199" cy="37558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24C8B1A-F31F-4107-9355-E5E958F97272}"/>
              </a:ext>
            </a:extLst>
          </p:cNvPr>
          <p:cNvSpPr txBox="1"/>
          <p:nvPr/>
        </p:nvSpPr>
        <p:spPr>
          <a:xfrm>
            <a:off x="9413675" y="6870700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kplx.de/page/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3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Breitbild</PresentationFormat>
  <Paragraphs>65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</vt:lpstr>
      <vt:lpstr>Das alte Ägypten Der erste Teil</vt:lpstr>
      <vt:lpstr>Inhaltsverzeichniss</vt:lpstr>
      <vt:lpstr>Ägypten  (Über das Land selbst)</vt:lpstr>
      <vt:lpstr>Der Beginn</vt:lpstr>
      <vt:lpstr>Die Pyramiden</vt:lpstr>
      <vt:lpstr>Djosers Stufenpyramide die erste Pyramide überhaupt</vt:lpstr>
      <vt:lpstr>Die Cheops-Pyramide </vt:lpstr>
      <vt:lpstr>Snofrus Knickpyramide</vt:lpstr>
      <vt:lpstr>Hat jemand noch Fragen? </vt:lpstr>
      <vt:lpstr>Danke fürs zuhören!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alte Ägypten Der erste Teil</dc:title>
  <dc:creator>Jonathan.Poser</dc:creator>
  <cp:lastModifiedBy>Jonathan.Poser</cp:lastModifiedBy>
  <cp:revision>4</cp:revision>
  <dcterms:created xsi:type="dcterms:W3CDTF">2019-02-28T14:46:20Z</dcterms:created>
  <dcterms:modified xsi:type="dcterms:W3CDTF">2019-03-18T14:26:11Z</dcterms:modified>
</cp:coreProperties>
</file>